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828675" y="1919288"/>
            <a:ext cx="8062913" cy="1298575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rtl="1"/>
            <a:r>
              <a:rPr lang="en-US" sz="5400" b="1">
                <a:solidFill>
                  <a:srgbClr val="FF0000"/>
                </a:solidFill>
              </a:rPr>
              <a:t>Abdominal pain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6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Infantile colic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800" b="1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chemeClr val="bg1"/>
                </a:solidFill>
              </a:rPr>
              <a:t>   </a:t>
            </a:r>
            <a:r>
              <a:rPr lang="en-US" sz="2800" b="1" smtClean="0"/>
              <a:t>A very common problem  In the first 6 months of life characterized by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Paroxysmal episodes of crying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    The infant draws legs up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    Fisting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    Red face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smtClean="0"/>
              <a:t>May be relieved by the passage of flatus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smtClean="0"/>
          </a:p>
        </p:txBody>
      </p:sp>
    </p:spTree>
    <p:extLst>
      <p:ext uri="{BB962C8B-B14F-4D97-AF65-F5344CB8AC3E}">
        <p14:creationId xmlns:p14="http://schemas.microsoft.com/office/powerpoint/2010/main" val="73941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44538" y="274638"/>
            <a:ext cx="8275637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FFFF00"/>
                </a:solidFill>
              </a:rPr>
              <a:t>Evaluation of abdominal pain</a:t>
            </a:r>
            <a:r>
              <a:rPr lang="en-US" sz="4000" b="1" smtClean="0"/>
              <a:t> .</a:t>
            </a:r>
            <a:r>
              <a:rPr lang="en-US" sz="4000" smtClean="0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88" y="1600200"/>
            <a:ext cx="8764587" cy="499268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I- History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Symptoms suggestive of an organic etiology include 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 Vomiting, diarrhea, blood in the stool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 joint symptoms,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 Pain localized away from the umbilicus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smtClean="0"/>
              <a:t>Pain awaken the patient from sleep</a:t>
            </a:r>
            <a:r>
              <a:rPr lang="en-US" sz="2800" b="1" smtClean="0">
                <a:solidFill>
                  <a:schemeClr val="bg1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sz="2800" b="1" smtClean="0"/>
              <a:t>II- Signs</a:t>
            </a:r>
          </a:p>
          <a:p>
            <a:pPr>
              <a:buFontTx/>
              <a:buNone/>
            </a:pPr>
            <a:r>
              <a:rPr lang="en-US" sz="2800" b="1" smtClean="0"/>
              <a:t> Fever , weight loss &amp; abnormal growth</a:t>
            </a:r>
          </a:p>
          <a:p>
            <a:pPr>
              <a:buFontTx/>
              <a:buNone/>
            </a:pPr>
            <a:r>
              <a:rPr lang="en-US" sz="2800" b="1" smtClean="0"/>
              <a:t> Abdominal tenderness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336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Evaluation of abdominal pain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9725" y="1600200"/>
            <a:ext cx="868045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 </a:t>
            </a:r>
            <a:r>
              <a:rPr lang="en-US" b="1" smtClean="0"/>
              <a:t>III-Laboratory studies</a:t>
            </a:r>
          </a:p>
          <a:p>
            <a:pPr>
              <a:buFontTx/>
              <a:buNone/>
            </a:pPr>
            <a:r>
              <a:rPr lang="en-US" b="1" smtClean="0"/>
              <a:t> may be unnecessary if the history and physical examination clearly lead to a diagnosis of functional abdominal pain. </a:t>
            </a:r>
          </a:p>
          <a:p>
            <a:pPr>
              <a:buFontTx/>
              <a:buNone/>
            </a:pPr>
            <a:r>
              <a:rPr lang="en-US" b="1" smtClean="0"/>
              <a:t>The following may be needed</a:t>
            </a:r>
          </a:p>
          <a:p>
            <a:pPr>
              <a:buFontTx/>
              <a:buNone/>
            </a:pPr>
            <a:r>
              <a:rPr lang="en-US" b="1" smtClean="0"/>
              <a:t> 1- complete blood cell count</a:t>
            </a:r>
          </a:p>
          <a:p>
            <a:pPr>
              <a:buFontTx/>
              <a:buNone/>
            </a:pPr>
            <a:r>
              <a:rPr lang="en-US" b="1" smtClean="0"/>
              <a:t> 2- Stool examination</a:t>
            </a:r>
          </a:p>
          <a:p>
            <a:pPr>
              <a:buFontTx/>
              <a:buNone/>
            </a:pPr>
            <a:r>
              <a:rPr lang="en-US" b="1" smtClean="0"/>
              <a:t>3- urinalysis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7239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Evaluation of abdominal pain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600200"/>
            <a:ext cx="8488362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Tx/>
              <a:buNone/>
            </a:pPr>
            <a:r>
              <a:rPr lang="en-US" b="1" smtClean="0"/>
              <a:t>4- Sedimentation rate AND other acute phase reactant. 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 smtClean="0"/>
              <a:t>5- ultrasound examination of the abdomen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 smtClean="0"/>
              <a:t> 3- upper gastrointestinal tract x-ray series</a:t>
            </a:r>
          </a:p>
          <a:p>
            <a:pPr>
              <a:lnSpc>
                <a:spcPct val="200000"/>
              </a:lnSpc>
              <a:buFontTx/>
              <a:buNone/>
            </a:pPr>
            <a:r>
              <a:rPr lang="en-US" b="1" smtClean="0"/>
              <a:t>4-Esophagogastroduodenoscopy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77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Treatment of  abdominal pain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1600200"/>
            <a:ext cx="8042275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1- Organic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      treatment of the cause</a:t>
            </a:r>
            <a:r>
              <a:rPr lang="ar-EG" b="1" smtClean="0"/>
              <a:t>  </a:t>
            </a:r>
            <a:endParaRPr lang="en-US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  2- Functional </a:t>
            </a:r>
            <a:endParaRPr lang="ar-EG" b="1" smtClean="0"/>
          </a:p>
          <a:p>
            <a:pPr>
              <a:lnSpc>
                <a:spcPct val="90000"/>
              </a:lnSpc>
              <a:buFontTx/>
              <a:buNone/>
            </a:pPr>
            <a:r>
              <a:rPr lang="ar-EG" b="1" smtClean="0"/>
              <a:t>  </a:t>
            </a:r>
            <a:r>
              <a:rPr lang="en-US" b="1" smtClean="0"/>
              <a:t>        a- Assurance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       b- Drugs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       Play a little role</a:t>
            </a:r>
          </a:p>
        </p:txBody>
      </p:sp>
    </p:spTree>
    <p:extLst>
      <p:ext uri="{BB962C8B-B14F-4D97-AF65-F5344CB8AC3E}">
        <p14:creationId xmlns:p14="http://schemas.microsoft.com/office/powerpoint/2010/main" val="32673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2693988" y="1212850"/>
            <a:ext cx="6326187" cy="49133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6600" b="1" i="1" smtClean="0">
              <a:latin typeface="Bell MT" pitchFamily="18" charset="0"/>
            </a:endParaRPr>
          </a:p>
          <a:p>
            <a:pPr algn="ctr" eaLnBrk="1" hangingPunct="1">
              <a:buFontTx/>
              <a:buNone/>
            </a:pPr>
            <a:endParaRPr lang="en-US" sz="6600" b="1" i="1" smtClean="0">
              <a:latin typeface="Bell MT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6600" b="1" i="1" smtClean="0">
                <a:latin typeface="Bell MT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0867381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Abdominal pain</a:t>
            </a:r>
            <a:r>
              <a:rPr lang="en-US" b="1" smtClean="0">
                <a:solidFill>
                  <a:schemeClr val="bg1"/>
                </a:solidFill>
              </a:rPr>
              <a:t> </a:t>
            </a:r>
            <a:endParaRPr lang="en-US" smtClean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255588" y="1600200"/>
            <a:ext cx="8764587" cy="4525963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  </a:t>
            </a:r>
            <a:endParaRPr lang="en-US" sz="3600" b="1" dirty="0" smtClean="0"/>
          </a:p>
          <a:p>
            <a:pPr>
              <a:buFontTx/>
              <a:buNone/>
              <a:defRPr/>
            </a:pPr>
            <a:r>
              <a:rPr lang="en-US" b="1" dirty="0" smtClean="0"/>
              <a:t>Abdominal pain  is a  very  common complaint in child hood .  may be acute or recurrent</a:t>
            </a:r>
          </a:p>
          <a:p>
            <a:pPr marL="812800" indent="-812800">
              <a:buFontTx/>
              <a:buNone/>
              <a:defRPr/>
            </a:pPr>
            <a:r>
              <a:rPr lang="en-US" sz="3600" b="1" dirty="0" smtClean="0">
                <a:solidFill>
                  <a:srgbClr val="FFFF00"/>
                </a:solidFill>
              </a:rPr>
              <a:t>I- Surgical</a:t>
            </a:r>
            <a:r>
              <a:rPr lang="en-US" b="1" dirty="0" smtClean="0"/>
              <a:t> </a:t>
            </a:r>
          </a:p>
          <a:p>
            <a:pPr marL="1168400" lvl="1" indent="-711200">
              <a:buFontTx/>
              <a:buNone/>
              <a:defRPr/>
            </a:pPr>
            <a:r>
              <a:rPr lang="en-US" b="1" dirty="0" smtClean="0"/>
              <a:t>Appendicitis  </a:t>
            </a:r>
          </a:p>
          <a:p>
            <a:pPr marL="1168400" lvl="1" indent="-711200">
              <a:buFontTx/>
              <a:buNone/>
              <a:defRPr/>
            </a:pPr>
            <a:r>
              <a:rPr lang="en-US" b="1" dirty="0" smtClean="0"/>
              <a:t>Pancreatitis </a:t>
            </a:r>
          </a:p>
          <a:p>
            <a:pPr marL="1168400" lvl="1" indent="-711200">
              <a:buFontTx/>
              <a:buNone/>
              <a:defRPr/>
            </a:pPr>
            <a:r>
              <a:rPr lang="en-US" b="1" dirty="0" smtClean="0"/>
              <a:t>Intestinal obstruction  </a:t>
            </a:r>
          </a:p>
          <a:p>
            <a:pPr marL="1168400" lvl="1" indent="-711200">
              <a:buFontTx/>
              <a:buNone/>
              <a:defRPr/>
            </a:pPr>
            <a:r>
              <a:rPr lang="en-US" b="1" dirty="0" err="1" smtClean="0"/>
              <a:t>Intussusception</a:t>
            </a:r>
            <a:r>
              <a:rPr lang="en-US" b="1" dirty="0" smtClean="0"/>
              <a:t> </a:t>
            </a:r>
          </a:p>
          <a:p>
            <a:pPr marL="1168400" lvl="1" indent="-711200">
              <a:buFontTx/>
              <a:buNone/>
              <a:defRPr/>
            </a:pPr>
            <a:r>
              <a:rPr lang="en-US" b="1" dirty="0" err="1" smtClean="0"/>
              <a:t>Urolithiasis</a:t>
            </a:r>
            <a:r>
              <a:rPr lang="en-US" b="1" dirty="0" smtClean="0"/>
              <a:t>  </a:t>
            </a:r>
          </a:p>
          <a:p>
            <a:pPr marL="1168400" lvl="1" indent="-711200">
              <a:buFontTx/>
              <a:buNone/>
              <a:defRPr/>
            </a:pPr>
            <a:r>
              <a:rPr lang="en-US" b="1" dirty="0" smtClean="0"/>
              <a:t>peritonitis</a:t>
            </a:r>
          </a:p>
          <a:p>
            <a:pPr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670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smtClean="0"/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361950" y="1600200"/>
            <a:ext cx="5418138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smtClean="0"/>
              <a:t>II-Medical CAUSES</a:t>
            </a:r>
            <a:r>
              <a:rPr lang="en-US" b="1" smtClean="0"/>
              <a:t> </a:t>
            </a:r>
          </a:p>
          <a:p>
            <a:pPr>
              <a:buFontTx/>
              <a:buNone/>
            </a:pPr>
            <a:r>
              <a:rPr lang="en-US" smtClean="0"/>
              <a:t> </a:t>
            </a:r>
          </a:p>
          <a:p>
            <a:pPr>
              <a:buFontTx/>
              <a:buNone/>
            </a:pPr>
            <a:r>
              <a:rPr lang="en-US" b="1" smtClean="0"/>
              <a:t> 1-Henoch-Schönlein purpura  </a:t>
            </a:r>
            <a:endParaRPr lang="en-US" smtClean="0"/>
          </a:p>
          <a:p>
            <a:pPr>
              <a:buFontTx/>
              <a:buNone/>
            </a:pPr>
            <a:r>
              <a:rPr lang="en-US" b="1" smtClean="0"/>
              <a:t> 2-Sickle cell crisis </a:t>
            </a:r>
          </a:p>
          <a:p>
            <a:pPr>
              <a:buFontTx/>
              <a:buNone/>
            </a:pPr>
            <a:r>
              <a:rPr lang="en-US" b="1" smtClean="0"/>
              <a:t>3- Abdominal  epilepsy </a:t>
            </a:r>
          </a:p>
          <a:p>
            <a:pPr>
              <a:buFontTx/>
              <a:buNone/>
            </a:pPr>
            <a:r>
              <a:rPr lang="en-US" b="1" smtClean="0"/>
              <a:t>4- Abdominal  migraine </a:t>
            </a:r>
          </a:p>
          <a:p>
            <a:pPr>
              <a:buFontTx/>
              <a:buNone/>
            </a:pPr>
            <a:r>
              <a:rPr lang="en-US" smtClean="0"/>
              <a:t>5- Mediterranean fever</a:t>
            </a:r>
          </a:p>
        </p:txBody>
      </p:sp>
      <p:pic>
        <p:nvPicPr>
          <p:cNvPr id="24580" name="Content Placeholder 4" descr="Figure_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2125" y="1914525"/>
            <a:ext cx="3448050" cy="4187825"/>
          </a:xfrm>
          <a:noFill/>
        </p:spPr>
      </p:pic>
    </p:spTree>
    <p:extLst>
      <p:ext uri="{BB962C8B-B14F-4D97-AF65-F5344CB8AC3E}">
        <p14:creationId xmlns:p14="http://schemas.microsoft.com/office/powerpoint/2010/main" val="363097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Acute  abdominal pain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1600200"/>
            <a:ext cx="8042275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 III- Refered abdominal pain 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1- Pneumonia 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2- Testicular torsion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r>
              <a:rPr lang="en-US" b="1" smtClean="0"/>
              <a:t>3- Hip lesions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8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274638"/>
            <a:ext cx="8404225" cy="1143000"/>
          </a:xfrm>
        </p:spPr>
        <p:txBody>
          <a:bodyPr/>
          <a:lstStyle/>
          <a:p>
            <a:pPr marL="1117600" indent="-1117600"/>
            <a:r>
              <a:rPr lang="en-US" sz="4000" b="1" smtClean="0">
                <a:solidFill>
                  <a:srgbClr val="FFFF00"/>
                </a:solidFill>
              </a:rPr>
              <a:t>Recurrent abdominal pain</a:t>
            </a:r>
            <a:r>
              <a:rPr lang="en-US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1600200"/>
            <a:ext cx="83185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800" b="1" smtClean="0"/>
              <a:t>Recurrent</a:t>
            </a:r>
            <a:r>
              <a:rPr lang="en-US" b="1" smtClean="0"/>
              <a:t> abdominal pain is classified into           </a:t>
            </a:r>
          </a:p>
          <a:p>
            <a:pPr marL="609600" indent="-609600">
              <a:buFontTx/>
              <a:buNone/>
            </a:pPr>
            <a:r>
              <a:rPr lang="en-US" b="1" smtClean="0"/>
              <a:t>1- Non organic ( functional )   &gt;  90 %</a:t>
            </a:r>
          </a:p>
          <a:p>
            <a:pPr marL="609600" indent="-609600">
              <a:buFontTx/>
              <a:buNone/>
            </a:pPr>
            <a:r>
              <a:rPr lang="en-US" b="1" smtClean="0"/>
              <a:t> </a:t>
            </a:r>
          </a:p>
          <a:p>
            <a:pPr marL="609600" indent="-609600">
              <a:buFontTx/>
              <a:buNone/>
            </a:pPr>
            <a:r>
              <a:rPr lang="en-US" b="1" smtClean="0"/>
              <a:t>2-Organic</a:t>
            </a:r>
          </a:p>
          <a:p>
            <a:pPr marL="609600" indent="-609600">
              <a:buFontTx/>
              <a:buNone/>
            </a:pPr>
            <a:endParaRPr lang="en-US" b="1" smtClean="0"/>
          </a:p>
          <a:p>
            <a:pPr marL="609600" indent="-609600">
              <a:buFontTx/>
              <a:buNone/>
            </a:pPr>
            <a:r>
              <a:rPr lang="en-US" b="1" smtClean="0"/>
              <a:t>Depending on whether a specific cause of the pain is identified</a:t>
            </a:r>
          </a:p>
          <a:p>
            <a:pPr marL="609600" indent="-609600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3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74638"/>
            <a:ext cx="8615362" cy="1001712"/>
          </a:xfrm>
        </p:spPr>
        <p:txBody>
          <a:bodyPr/>
          <a:lstStyle/>
          <a:p>
            <a:r>
              <a:rPr lang="en-US" sz="4000" b="1" smtClean="0">
                <a:solidFill>
                  <a:srgbClr val="00B050"/>
                </a:solidFill>
              </a:rPr>
              <a:t>Functional abdominal pain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6988"/>
            <a:ext cx="8839200" cy="5124450"/>
          </a:xfrm>
        </p:spPr>
        <p:txBody>
          <a:bodyPr/>
          <a:lstStyle/>
          <a:p>
            <a:pPr>
              <a:buFontTx/>
              <a:buNone/>
            </a:pPr>
            <a:r>
              <a:rPr lang="en-US" b="1" smtClean="0">
                <a:solidFill>
                  <a:schemeClr val="bg1"/>
                </a:solidFill>
              </a:rPr>
              <a:t>     </a:t>
            </a:r>
            <a:r>
              <a:rPr lang="en-US" b="1" smtClean="0"/>
              <a:t>Represent  &gt;  90 % of cases</a:t>
            </a:r>
          </a:p>
          <a:p>
            <a:pPr>
              <a:buFontTx/>
              <a:buNone/>
            </a:pPr>
            <a:r>
              <a:rPr lang="en-US" b="1" smtClean="0"/>
              <a:t>It refers to pain that cannot be explained on a structural, physiologic, or biochemical basis.  </a:t>
            </a:r>
          </a:p>
          <a:p>
            <a:pPr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Etiology</a:t>
            </a:r>
            <a:r>
              <a:rPr lang="en-US" b="1" smtClean="0">
                <a:solidFill>
                  <a:schemeClr val="bg1"/>
                </a:solidFill>
              </a:rPr>
              <a:t> </a:t>
            </a:r>
          </a:p>
          <a:p>
            <a:pPr>
              <a:buFontTx/>
              <a:buNone/>
            </a:pPr>
            <a:r>
              <a:rPr lang="en-US" b="1" smtClean="0"/>
              <a:t>Unknown </a:t>
            </a:r>
          </a:p>
          <a:p>
            <a:pPr>
              <a:buFontTx/>
              <a:buNone/>
            </a:pPr>
            <a:r>
              <a:rPr lang="en-US" b="1" smtClean="0"/>
              <a:t>Possible relation to stress and emotional disturbances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350457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20175" cy="1143000"/>
          </a:xfrm>
        </p:spPr>
        <p:txBody>
          <a:bodyPr/>
          <a:lstStyle/>
          <a:p>
            <a:r>
              <a:rPr lang="en-US" b="1" smtClean="0">
                <a:solidFill>
                  <a:srgbClr val="00B050"/>
                </a:solidFill>
              </a:rPr>
              <a:t>Functional abdominal pain</a:t>
            </a:r>
            <a:endParaRPr lang="en-US" b="1" smtClean="0">
              <a:solidFill>
                <a:srgbClr val="FFFF0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6088" y="1600200"/>
            <a:ext cx="8574087" cy="46942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The characteristic features includes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1-Onset later than 6 yr of age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 2- The  pain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    a-Paroxysmal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     episodes of pain occurring at least   monthly for   3    consecutive months</a:t>
            </a:r>
          </a:p>
          <a:p>
            <a:pPr>
              <a:buFontTx/>
              <a:buNone/>
            </a:pPr>
            <a:r>
              <a:rPr lang="en-US" b="1" smtClean="0"/>
              <a:t>b- periumbilical. </a:t>
            </a:r>
          </a:p>
          <a:p>
            <a:pPr>
              <a:buFontTx/>
              <a:buNone/>
            </a:pPr>
            <a:r>
              <a:rPr lang="en-US" b="1" smtClean="0"/>
              <a:t>c- interrupts normal activity,    </a:t>
            </a:r>
          </a:p>
          <a:p>
            <a:pPr>
              <a:buFontTx/>
              <a:buNone/>
            </a:pPr>
            <a:r>
              <a:rPr lang="en-US" b="1" smtClean="0"/>
              <a:t>d- has no relationship TO meals. </a:t>
            </a:r>
          </a:p>
          <a:p>
            <a:pPr>
              <a:buFontTx/>
              <a:buNone/>
            </a:pPr>
            <a:r>
              <a:rPr lang="en-US" b="1" smtClean="0"/>
              <a:t>3- Normal growth </a:t>
            </a:r>
          </a:p>
          <a:p>
            <a:pPr>
              <a:buFontTx/>
              <a:buNone/>
            </a:pPr>
            <a:r>
              <a:rPr lang="en-US" b="1" smtClean="0"/>
              <a:t>4- Absent constitutional manifestations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  <a:p>
            <a:pPr>
              <a:buFontTx/>
              <a:buNone/>
            </a:pP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2405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274638"/>
            <a:ext cx="8764587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</a:rPr>
              <a:t>Recurrent abdominal pain(organic)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066800" y="2057400"/>
            <a:ext cx="5486400" cy="478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200" b="1"/>
              <a:t>1- Gastrointestinal</a:t>
            </a:r>
            <a:endParaRPr lang="ar-EG" sz="3200" b="1"/>
          </a:p>
          <a:p>
            <a:pPr eaLnBrk="1" hangingPunct="1"/>
            <a:r>
              <a:rPr lang="ar-EG" sz="3200" b="1"/>
              <a:t>       </a:t>
            </a:r>
            <a:r>
              <a:rPr lang="en-US" sz="3200" b="1"/>
              <a:t>A- Constipation </a:t>
            </a:r>
          </a:p>
          <a:p>
            <a:pPr eaLnBrk="1" hangingPunct="1"/>
            <a:r>
              <a:rPr lang="en-US" sz="3200" b="1"/>
              <a:t>       b-GER </a:t>
            </a:r>
          </a:p>
          <a:p>
            <a:pPr eaLnBrk="1" hangingPunct="1"/>
            <a:r>
              <a:rPr lang="en-US" sz="3200" b="1"/>
              <a:t>       c- peptic ulcer  </a:t>
            </a:r>
          </a:p>
          <a:p>
            <a:pPr eaLnBrk="1" hangingPunct="1"/>
            <a:r>
              <a:rPr lang="ar-EG" sz="3200" b="1"/>
              <a:t>  </a:t>
            </a:r>
            <a:r>
              <a:rPr lang="en-US" sz="3200" b="1"/>
              <a:t>2- 	Renal </a:t>
            </a:r>
          </a:p>
          <a:p>
            <a:pPr eaLnBrk="1" hangingPunct="1"/>
            <a:r>
              <a:rPr lang="en-US" sz="3200" b="1"/>
              <a:t>      a- UTI </a:t>
            </a:r>
          </a:p>
          <a:p>
            <a:pPr eaLnBrk="1" hangingPunct="1"/>
            <a:r>
              <a:rPr lang="en-US" sz="3200" b="1"/>
              <a:t>      b- Stone  </a:t>
            </a:r>
          </a:p>
          <a:p>
            <a:pPr eaLnBrk="1" hangingPunct="1"/>
            <a:r>
              <a:rPr lang="en-US" sz="3200" b="1"/>
              <a:t>3- Hepatitis </a:t>
            </a:r>
          </a:p>
          <a:p>
            <a:pPr eaLnBrk="1" hangingPunct="1"/>
            <a:r>
              <a:rPr lang="en-US" sz="3200" b="1"/>
              <a:t>4- pancreatitis</a:t>
            </a:r>
            <a:r>
              <a:rPr lang="en-US"/>
              <a:t>  </a:t>
            </a:r>
          </a:p>
          <a:p>
            <a:pPr eaLnBrk="1" hangingPunct="1"/>
            <a:r>
              <a:rPr lang="ar-EG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309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020175" cy="1143000"/>
          </a:xfrm>
        </p:spPr>
        <p:txBody>
          <a:bodyPr/>
          <a:lstStyle/>
          <a:p>
            <a:r>
              <a:rPr lang="en-US" sz="4000" b="1" smtClean="0">
                <a:solidFill>
                  <a:srgbClr val="FF0000"/>
                </a:solidFill>
              </a:rPr>
              <a:t>Recurrent abdominal pain(organic)</a:t>
            </a:r>
            <a:endParaRPr lang="en-US" sz="4000" b="1" smtClean="0">
              <a:solidFill>
                <a:srgbClr val="FFFF0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1813" y="1600200"/>
            <a:ext cx="8488362" cy="48212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 Represent  less than 10  %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FF00"/>
                </a:solidFill>
              </a:rPr>
              <a:t>Should be suspected in </a:t>
            </a:r>
            <a:r>
              <a:rPr lang="en-US" b="1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1- young age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2- persistent pain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3- Pain away from the umbilicus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4- Abdominal tenderness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5- Growth failure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6 – Associated manifestations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smtClean="0"/>
              <a:t> fever, Anorexia ,vomiting , diarrhea , GIT bleeding  ,urinary </a:t>
            </a:r>
            <a:r>
              <a:rPr lang="en-US" b="1" smtClean="0">
                <a:solidFill>
                  <a:schemeClr val="bg1"/>
                </a:solidFill>
              </a:rPr>
              <a:t>manifestations</a:t>
            </a:r>
            <a:r>
              <a:rPr lang="en-US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303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Abdominal pain </vt:lpstr>
      <vt:lpstr>PowerPoint Presentation</vt:lpstr>
      <vt:lpstr>Acute  abdominal pain</vt:lpstr>
      <vt:lpstr>Recurrent abdominal pain </vt:lpstr>
      <vt:lpstr>Functional abdominal pain</vt:lpstr>
      <vt:lpstr>Functional abdominal pain</vt:lpstr>
      <vt:lpstr>Recurrent abdominal pain(organic)</vt:lpstr>
      <vt:lpstr>Recurrent abdominal pain(organic)</vt:lpstr>
      <vt:lpstr>Infantile colic</vt:lpstr>
      <vt:lpstr>Evaluation of abdominal pain . </vt:lpstr>
      <vt:lpstr>Evaluation of abdominal pain</vt:lpstr>
      <vt:lpstr>Evaluation of abdominal pain</vt:lpstr>
      <vt:lpstr>Treatment of  abdominal pain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Gama</dc:creator>
  <cp:lastModifiedBy>Gama</cp:lastModifiedBy>
  <cp:revision>1</cp:revision>
  <dcterms:created xsi:type="dcterms:W3CDTF">2006-08-16T00:00:00Z</dcterms:created>
  <dcterms:modified xsi:type="dcterms:W3CDTF">2018-10-29T05:46:11Z</dcterms:modified>
</cp:coreProperties>
</file>